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79" r:id="rId7"/>
    <p:sldId id="278" r:id="rId8"/>
    <p:sldId id="262" r:id="rId9"/>
    <p:sldId id="263" r:id="rId10"/>
    <p:sldId id="264" r:id="rId11"/>
    <p:sldId id="280" r:id="rId12"/>
    <p:sldId id="265" r:id="rId13"/>
    <p:sldId id="266" r:id="rId14"/>
    <p:sldId id="267" r:id="rId15"/>
    <p:sldId id="268" r:id="rId16"/>
    <p:sldId id="273" r:id="rId17"/>
    <p:sldId id="274" r:id="rId18"/>
    <p:sldId id="271" r:id="rId19"/>
    <p:sldId id="269" r:id="rId20"/>
    <p:sldId id="276" r:id="rId21"/>
    <p:sldId id="270" r:id="rId22"/>
    <p:sldId id="275" r:id="rId23"/>
    <p:sldId id="277" r:id="rId24"/>
    <p:sldId id="272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 На начало проекта</a:t>
            </a:r>
            <a:endParaRPr lang="ru-RU" dirty="0"/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2012-2013 учебный год</c:v>
                </c:pt>
              </c:strCache>
            </c:strRef>
          </c:tx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3</a:t>
                    </a:r>
                    <a:r>
                      <a:rPr lang="en-US" smtClean="0"/>
                      <a:t>7</a:t>
                    </a:r>
                    <a:r>
                      <a:rPr lang="en-US"/>
                      <a:t>%</a:t>
                    </a:r>
                  </a:p>
                </c:rich>
              </c:tx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6</a:t>
                    </a:r>
                    <a:r>
                      <a:rPr lang="en-US" smtClean="0"/>
                      <a:t>3</a:t>
                    </a:r>
                    <a:r>
                      <a:rPr lang="en-US"/>
                      <a:t>%</a:t>
                    </a:r>
                  </a:p>
                </c:rich>
              </c:tx>
              <c:showPercent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Лист1!$A$2:$A$4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46.7</c:v>
                </c:pt>
                <c:pt idx="2">
                  <c:v>53.3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/>
    </c:legend>
    <c:plotVisOnly val="1"/>
  </c:chart>
  <c:txPr>
    <a:bodyPr/>
    <a:lstStyle/>
    <a:p>
      <a:pPr>
        <a:defRPr sz="1800" b="1">
          <a:solidFill>
            <a:srgbClr val="C00000"/>
          </a:solidFill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title>
      <c:tx>
        <c:rich>
          <a:bodyPr/>
          <a:lstStyle/>
          <a:p>
            <a:pPr>
              <a:defRPr>
                <a:solidFill>
                  <a:srgbClr val="C00000"/>
                </a:solidFill>
              </a:defRPr>
            </a:pPr>
            <a:r>
              <a:rPr lang="ru-RU" dirty="0" smtClean="0">
                <a:solidFill>
                  <a:srgbClr val="C00000"/>
                </a:solidFill>
              </a:rPr>
              <a:t> На конец проекта</a:t>
            </a:r>
            <a:endParaRPr lang="ru-RU" dirty="0">
              <a:solidFill>
                <a:srgbClr val="C00000"/>
              </a:solidFill>
            </a:endParaRP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20113-2014 учебный год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5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5</a:t>
                    </a:r>
                    <a:r>
                      <a:rPr lang="en-US" smtClean="0"/>
                      <a:t>0</a:t>
                    </a:r>
                    <a:r>
                      <a:rPr lang="en-US"/>
                      <a:t>%</a:t>
                    </a:r>
                  </a:p>
                </c:rich>
              </c:tx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5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Percent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высокий 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</c:v>
                </c:pt>
                <c:pt idx="1">
                  <c:v>60</c:v>
                </c:pt>
                <c:pt idx="2">
                  <c:v>20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/>
      <c:txPr>
        <a:bodyPr/>
        <a:lstStyle/>
        <a:p>
          <a:pPr>
            <a:defRPr b="1">
              <a:solidFill>
                <a:srgbClr val="C00000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DD85-47C4-4D95-BC61-745CC1C53B25}" type="datetimeFigureOut">
              <a:rPr lang="ru-RU" smtClean="0"/>
              <a:pPr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11D4-00C9-47AF-BC99-D61B97A19A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DD85-47C4-4D95-BC61-745CC1C53B25}" type="datetimeFigureOut">
              <a:rPr lang="ru-RU" smtClean="0"/>
              <a:pPr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11D4-00C9-47AF-BC99-D61B97A19A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DD85-47C4-4D95-BC61-745CC1C53B25}" type="datetimeFigureOut">
              <a:rPr lang="ru-RU" smtClean="0"/>
              <a:pPr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11D4-00C9-47AF-BC99-D61B97A19A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DD85-47C4-4D95-BC61-745CC1C53B25}" type="datetimeFigureOut">
              <a:rPr lang="ru-RU" smtClean="0"/>
              <a:pPr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11D4-00C9-47AF-BC99-D61B97A19A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DD85-47C4-4D95-BC61-745CC1C53B25}" type="datetimeFigureOut">
              <a:rPr lang="ru-RU" smtClean="0"/>
              <a:pPr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11D4-00C9-47AF-BC99-D61B97A19A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DD85-47C4-4D95-BC61-745CC1C53B25}" type="datetimeFigureOut">
              <a:rPr lang="ru-RU" smtClean="0"/>
              <a:pPr/>
              <a:t>01.06.2016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11D4-00C9-47AF-BC99-D61B97A19A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DD85-47C4-4D95-BC61-745CC1C53B25}" type="datetimeFigureOut">
              <a:rPr lang="ru-RU" smtClean="0"/>
              <a:pPr/>
              <a:t>01.06.2016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11D4-00C9-47AF-BC99-D61B97A19A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DD85-47C4-4D95-BC61-745CC1C53B25}" type="datetimeFigureOut">
              <a:rPr lang="ru-RU" smtClean="0"/>
              <a:pPr/>
              <a:t>01.06.2016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11D4-00C9-47AF-BC99-D61B97A19A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DD85-47C4-4D95-BC61-745CC1C53B25}" type="datetimeFigureOut">
              <a:rPr lang="ru-RU" smtClean="0"/>
              <a:pPr/>
              <a:t>01.06.2016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11D4-00C9-47AF-BC99-D61B97A19A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DD85-47C4-4D95-BC61-745CC1C53B25}" type="datetimeFigureOut">
              <a:rPr lang="ru-RU" smtClean="0"/>
              <a:pPr/>
              <a:t>01.06.2016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11D4-00C9-47AF-BC99-D61B97A19A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DD85-47C4-4D95-BC61-745CC1C53B25}" type="datetimeFigureOut">
              <a:rPr lang="ru-RU" smtClean="0"/>
              <a:pPr/>
              <a:t>01.06.2016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11D4-00C9-47AF-BC99-D61B97A19A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DDD85-47C4-4D95-BC61-745CC1C53B25}" type="datetimeFigureOut">
              <a:rPr lang="ru-RU" smtClean="0"/>
              <a:pPr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B11D4-00C9-47AF-BC99-D61B97A19A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мМуниципальнон</a:t>
            </a:r>
            <a:r>
              <a:rPr lang="ru-RU" dirty="0" smtClean="0"/>
              <a:t> </a:t>
            </a:r>
            <a:r>
              <a:rPr lang="ru-RU" dirty="0" err="1" smtClean="0"/>
              <a:t>ддрит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57158" y="214290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детский сад « Березка » г. Ардатов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1285861"/>
            <a:ext cx="71438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Педагогический проект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 Говорящие пальчики »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младшая группа</a:t>
            </a:r>
          </a:p>
          <a:p>
            <a:pPr algn="ctr"/>
            <a:endParaRPr lang="ru-RU" sz="32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Руководитель проекта: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воспитатель </a:t>
            </a:r>
          </a:p>
          <a:p>
            <a:pPr algn="ctr"/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                             Государева Р.В.</a:t>
            </a:r>
          </a:p>
        </p:txBody>
      </p:sp>
      <p:pic>
        <p:nvPicPr>
          <p:cNvPr id="7" name="Рисунок 6" descr="C:\Users\User\Documents\100SSCAM\S7005886.JPG"/>
          <p:cNvPicPr/>
          <p:nvPr/>
        </p:nvPicPr>
        <p:blipFill>
          <a:blip r:embed="rId3" cstate="print"/>
          <a:srcRect l="36397" t="28419" r="36024" b="16667"/>
          <a:stretch>
            <a:fillRect/>
          </a:stretch>
        </p:blipFill>
        <p:spPr bwMode="auto">
          <a:xfrm>
            <a:off x="3357554" y="3857628"/>
            <a:ext cx="2286016" cy="264320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2857488" y="1357298"/>
            <a:ext cx="3143272" cy="185738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Образовательная деятельность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85720" y="428604"/>
            <a:ext cx="2571768" cy="185738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Непосредственно образовательная деятельность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14282" y="2500306"/>
            <a:ext cx="2571768" cy="185738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Образовательная деятельность в режиме дня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786050" y="3714752"/>
            <a:ext cx="3214710" cy="185738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Образовательная деятельность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в процессе организации различных видов деятельности детей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215074" y="571480"/>
            <a:ext cx="2500330" cy="178595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Взаимодействие с семьями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000760" y="2714620"/>
            <a:ext cx="2643206" cy="171451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Самостоятельная деятельность детей</a:t>
            </a:r>
            <a:endParaRPr lang="ru-RU" sz="1600" b="1" dirty="0">
              <a:solidFill>
                <a:schemeClr val="tx1"/>
              </a:solidFill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 flipV="1">
            <a:off x="6000760" y="1928802"/>
            <a:ext cx="357190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10800000">
            <a:off x="2571736" y="2000240"/>
            <a:ext cx="21431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rot="16200000" flipH="1">
            <a:off x="5643570" y="2928934"/>
            <a:ext cx="500066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rot="10800000" flipV="1">
            <a:off x="2714612" y="2928934"/>
            <a:ext cx="500066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rot="5400000">
            <a:off x="4143372" y="3429000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357422" y="142852"/>
            <a:ext cx="5214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Второй этап - Практический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C:\Users\User\Documents\фото 24-01-16\S7005674.JPG"/>
          <p:cNvPicPr/>
          <p:nvPr/>
        </p:nvPicPr>
        <p:blipFill>
          <a:blip r:embed="rId3" cstate="print"/>
          <a:srcRect l="14751" t="19658" r="19188"/>
          <a:stretch>
            <a:fillRect/>
          </a:stretch>
        </p:blipFill>
        <p:spPr bwMode="auto">
          <a:xfrm>
            <a:off x="214282" y="142852"/>
            <a:ext cx="2786082" cy="21431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User\Documents\100SSCAM\S7005754.JPG"/>
          <p:cNvPicPr/>
          <p:nvPr/>
        </p:nvPicPr>
        <p:blipFill>
          <a:blip r:embed="rId4" cstate="print"/>
          <a:srcRect l="2084" b="10417"/>
          <a:stretch>
            <a:fillRect/>
          </a:stretch>
        </p:blipFill>
        <p:spPr bwMode="auto">
          <a:xfrm>
            <a:off x="6000760" y="2571744"/>
            <a:ext cx="2643207" cy="214313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User\Documents\фото 24-01-16\S7005705.JPG"/>
          <p:cNvPicPr/>
          <p:nvPr/>
        </p:nvPicPr>
        <p:blipFill>
          <a:blip r:embed="rId5" cstate="print"/>
          <a:srcRect t="11975" r="14935" b="35844"/>
          <a:stretch>
            <a:fillRect/>
          </a:stretch>
        </p:blipFill>
        <p:spPr bwMode="auto">
          <a:xfrm>
            <a:off x="142844" y="2428868"/>
            <a:ext cx="2714644" cy="228601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G:\DCIM\100SSCAM\S7005876.JPG"/>
          <p:cNvPicPr/>
          <p:nvPr/>
        </p:nvPicPr>
        <p:blipFill>
          <a:blip r:embed="rId6" cstate="print"/>
          <a:srcRect l="10422" b="-428"/>
          <a:stretch>
            <a:fillRect/>
          </a:stretch>
        </p:blipFill>
        <p:spPr bwMode="auto">
          <a:xfrm>
            <a:off x="2857488" y="3643314"/>
            <a:ext cx="3143272" cy="221457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User\Documents\IMG_8542.JPG"/>
          <p:cNvPicPr/>
          <p:nvPr/>
        </p:nvPicPr>
        <p:blipFill>
          <a:blip r:embed="rId7" cstate="print"/>
          <a:srcRect l="8658" t="44471" r="7483"/>
          <a:stretch>
            <a:fillRect/>
          </a:stretch>
        </p:blipFill>
        <p:spPr bwMode="auto">
          <a:xfrm>
            <a:off x="5929322" y="214290"/>
            <a:ext cx="3000396" cy="21431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1538" y="214290"/>
            <a:ext cx="6215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Предметно- развивающая среда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ocuments\DCIM\100SSCAM\S7005929.JPG"/>
          <p:cNvPicPr/>
          <p:nvPr/>
        </p:nvPicPr>
        <p:blipFill>
          <a:blip r:embed="rId3" cstate="print"/>
          <a:srcRect t="12637" b="6373"/>
          <a:stretch>
            <a:fillRect/>
          </a:stretch>
        </p:blipFill>
        <p:spPr bwMode="auto">
          <a:xfrm>
            <a:off x="214282" y="857233"/>
            <a:ext cx="4180803" cy="285752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ocuments\DCIM\100SSCAM\S7005932.JPG"/>
          <p:cNvPicPr/>
          <p:nvPr/>
        </p:nvPicPr>
        <p:blipFill>
          <a:blip r:embed="rId4" cstate="print"/>
          <a:srcRect l="7792" r="8104"/>
          <a:stretch>
            <a:fillRect/>
          </a:stretch>
        </p:blipFill>
        <p:spPr bwMode="auto">
          <a:xfrm>
            <a:off x="4500562" y="857232"/>
            <a:ext cx="4422321" cy="285752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ocuments\DCIM\100SSCAM\S7005945.JPG"/>
          <p:cNvPicPr/>
          <p:nvPr/>
        </p:nvPicPr>
        <p:blipFill>
          <a:blip r:embed="rId5" cstate="print"/>
          <a:srcRect t="3293" b="14003"/>
          <a:stretch>
            <a:fillRect/>
          </a:stretch>
        </p:blipFill>
        <p:spPr bwMode="auto">
          <a:xfrm>
            <a:off x="214282" y="3929066"/>
            <a:ext cx="3940628" cy="271464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ocuments\DCIM\100SSCAM\S7005934.JPG"/>
          <p:cNvPicPr/>
          <p:nvPr/>
        </p:nvPicPr>
        <p:blipFill>
          <a:blip r:embed="rId6" cstate="print"/>
          <a:srcRect t="25824" b="17368"/>
          <a:stretch>
            <a:fillRect/>
          </a:stretch>
        </p:blipFill>
        <p:spPr bwMode="auto">
          <a:xfrm>
            <a:off x="4357686" y="3929066"/>
            <a:ext cx="4577443" cy="267380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43108" y="214290"/>
            <a:ext cx="4643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альчиковые игры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C:\Users\User\Documents\100SSCAM\S7005719.JPG"/>
          <p:cNvPicPr/>
          <p:nvPr/>
        </p:nvPicPr>
        <p:blipFill>
          <a:blip r:embed="rId3" cstate="print"/>
          <a:srcRect l="8985" t="23732" r="11110" b="12126"/>
          <a:stretch>
            <a:fillRect/>
          </a:stretch>
        </p:blipFill>
        <p:spPr bwMode="auto">
          <a:xfrm>
            <a:off x="500033" y="714356"/>
            <a:ext cx="3857653" cy="25003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ocuments\фото 24-01-16\S7005704.JPG"/>
          <p:cNvPicPr/>
          <p:nvPr/>
        </p:nvPicPr>
        <p:blipFill>
          <a:blip r:embed="rId4" cstate="print"/>
          <a:srcRect l="9788" t="16677" r="9503" b="17041"/>
          <a:stretch>
            <a:fillRect/>
          </a:stretch>
        </p:blipFill>
        <p:spPr bwMode="auto">
          <a:xfrm>
            <a:off x="4786314" y="714356"/>
            <a:ext cx="4000528" cy="271464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ocuments\100SSCAM\S7005720.JPG"/>
          <p:cNvPicPr/>
          <p:nvPr/>
        </p:nvPicPr>
        <p:blipFill>
          <a:blip r:embed="rId5" cstate="print"/>
          <a:srcRect l="25518" t="16678" r="30988" b="18109"/>
          <a:stretch>
            <a:fillRect/>
          </a:stretch>
        </p:blipFill>
        <p:spPr bwMode="auto">
          <a:xfrm>
            <a:off x="5429256" y="3786190"/>
            <a:ext cx="3143272" cy="250033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Рая\2016\100SSCAM\S7005834.JPG"/>
          <p:cNvPicPr/>
          <p:nvPr/>
        </p:nvPicPr>
        <p:blipFill>
          <a:blip r:embed="rId6" cstate="print"/>
          <a:srcRect l="3688" t="11332" b="24736"/>
          <a:stretch>
            <a:fillRect/>
          </a:stretch>
        </p:blipFill>
        <p:spPr bwMode="auto">
          <a:xfrm>
            <a:off x="285720" y="3786190"/>
            <a:ext cx="4286280" cy="25003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85785" y="3143249"/>
            <a:ext cx="4071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Зайка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3357563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«Вот кулак, а вот ладошка»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6215083"/>
            <a:ext cx="4214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«Пальчик о пальчик»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57818" y="6286520"/>
            <a:ext cx="357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«Петушок проснулся»</a:t>
            </a:r>
            <a:endParaRPr lang="ru-RU" b="1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Рая\2016\100SSCAM\S7005831.JPG"/>
          <p:cNvPicPr/>
          <p:nvPr/>
        </p:nvPicPr>
        <p:blipFill>
          <a:blip r:embed="rId3" cstate="print"/>
          <a:srcRect r="4371" b="18536"/>
          <a:stretch>
            <a:fillRect/>
          </a:stretch>
        </p:blipFill>
        <p:spPr bwMode="auto">
          <a:xfrm>
            <a:off x="285720" y="214290"/>
            <a:ext cx="4572032" cy="27860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ocuments\100SSCAM\S7005740.JPG"/>
          <p:cNvPicPr/>
          <p:nvPr/>
        </p:nvPicPr>
        <p:blipFill>
          <a:blip r:embed="rId4" cstate="print"/>
          <a:srcRect l="26937" t="11966" r="8765" b="3632"/>
          <a:stretch>
            <a:fillRect/>
          </a:stretch>
        </p:blipFill>
        <p:spPr bwMode="auto">
          <a:xfrm>
            <a:off x="5324475" y="285729"/>
            <a:ext cx="3605243" cy="257176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ocuments\100SSCAM\S7005894.JPG"/>
          <p:cNvPicPr/>
          <p:nvPr/>
        </p:nvPicPr>
        <p:blipFill>
          <a:blip r:embed="rId5" cstate="print"/>
          <a:srcRect t="25000" b="14957"/>
          <a:stretch>
            <a:fillRect/>
          </a:stretch>
        </p:blipFill>
        <p:spPr bwMode="auto">
          <a:xfrm>
            <a:off x="4857752" y="3500438"/>
            <a:ext cx="3929090" cy="285752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71473" y="2643183"/>
            <a:ext cx="4071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«Сорока- белобока»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43504" y="2857496"/>
            <a:ext cx="3429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«Замок»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4349" y="6198990"/>
            <a:ext cx="357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«Моя семья»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72066" y="6286520"/>
            <a:ext cx="4071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«Наши яркие цветы»</a:t>
            </a:r>
            <a:endParaRPr lang="ru-RU" b="1" dirty="0"/>
          </a:p>
        </p:txBody>
      </p:sp>
      <p:pic>
        <p:nvPicPr>
          <p:cNvPr id="11" name="Рисунок 10" descr="G:\DCIM\100SSCAM\S7005960.JPG"/>
          <p:cNvPicPr/>
          <p:nvPr/>
        </p:nvPicPr>
        <p:blipFill>
          <a:blip r:embed="rId6" cstate="print"/>
          <a:srcRect l="17825" t="3297" r="19850" b="29853"/>
          <a:stretch>
            <a:fillRect/>
          </a:stretch>
        </p:blipFill>
        <p:spPr bwMode="auto">
          <a:xfrm>
            <a:off x="642910" y="3429000"/>
            <a:ext cx="3703864" cy="28370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42910" y="214290"/>
            <a:ext cx="814393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Художественное творчество».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ocuments\19-11-15\S7005577.JPG"/>
          <p:cNvPicPr/>
          <p:nvPr/>
        </p:nvPicPr>
        <p:blipFill>
          <a:blip r:embed="rId3" cstate="print"/>
          <a:srcRect l="4168" t="21153" r="20781" b="30157"/>
          <a:stretch>
            <a:fillRect/>
          </a:stretch>
        </p:blipFill>
        <p:spPr bwMode="auto">
          <a:xfrm>
            <a:off x="357158" y="500042"/>
            <a:ext cx="3714776" cy="2667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Рая\2016\100SSCAM\S7005836.JPG"/>
          <p:cNvPicPr/>
          <p:nvPr/>
        </p:nvPicPr>
        <p:blipFill>
          <a:blip r:embed="rId4" cstate="print"/>
          <a:srcRect l="10262" t="5342" r="4276" b="9188"/>
          <a:stretch>
            <a:fillRect/>
          </a:stretch>
        </p:blipFill>
        <p:spPr bwMode="auto">
          <a:xfrm>
            <a:off x="4714876" y="500042"/>
            <a:ext cx="4029072" cy="257176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DCIM\100SSCAM\S7005851.JPG"/>
          <p:cNvPicPr/>
          <p:nvPr/>
        </p:nvPicPr>
        <p:blipFill>
          <a:blip r:embed="rId5" cstate="print"/>
          <a:srcRect t="5889" r="10529"/>
          <a:stretch>
            <a:fillRect/>
          </a:stretch>
        </p:blipFill>
        <p:spPr bwMode="auto">
          <a:xfrm>
            <a:off x="5000628" y="3500438"/>
            <a:ext cx="3643338" cy="278608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ocuments\100SSCAM\S7005903.JPG"/>
          <p:cNvPicPr/>
          <p:nvPr/>
        </p:nvPicPr>
        <p:blipFill>
          <a:blip r:embed="rId6" cstate="print"/>
          <a:srcRect l="7215" t="15812" r="19188" b="4915"/>
          <a:stretch>
            <a:fillRect/>
          </a:stretch>
        </p:blipFill>
        <p:spPr bwMode="auto">
          <a:xfrm>
            <a:off x="428596" y="3429000"/>
            <a:ext cx="3714776" cy="292895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4282" y="3071810"/>
            <a:ext cx="3929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Рисование пальчиками «Петушок»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3000372"/>
            <a:ext cx="4071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Лепка «Новогодняя елка»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6215082"/>
            <a:ext cx="371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Аппликация «Весенний луг»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929190" y="6215082"/>
            <a:ext cx="4071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Рисование на крупе «Солнышко</a:t>
            </a:r>
            <a:r>
              <a:rPr lang="ru-RU" b="1" dirty="0" smtClean="0"/>
              <a:t>»</a:t>
            </a:r>
            <a:endParaRPr lang="ru-RU" b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85852" y="214291"/>
            <a:ext cx="5572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Дидактические игры и упражнения</a:t>
            </a:r>
            <a:endParaRPr lang="ru-RU" sz="2000" dirty="0"/>
          </a:p>
        </p:txBody>
      </p:sp>
      <p:pic>
        <p:nvPicPr>
          <p:cNvPr id="4" name="Рисунок 3" descr="C:\Users\User\Documents\фото 24-01-16\S7005711.JPG"/>
          <p:cNvPicPr/>
          <p:nvPr/>
        </p:nvPicPr>
        <p:blipFill>
          <a:blip r:embed="rId3" cstate="print"/>
          <a:srcRect l="21967" r="9721" b="13597"/>
          <a:stretch>
            <a:fillRect/>
          </a:stretch>
        </p:blipFill>
        <p:spPr bwMode="auto">
          <a:xfrm>
            <a:off x="642910" y="714357"/>
            <a:ext cx="3500462" cy="300039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ocuments\20-09-15\S7005505.JPG"/>
          <p:cNvPicPr/>
          <p:nvPr/>
        </p:nvPicPr>
        <p:blipFill>
          <a:blip r:embed="rId4" cstate="print"/>
          <a:srcRect l="9460" r="6677"/>
          <a:stretch>
            <a:fillRect/>
          </a:stretch>
        </p:blipFill>
        <p:spPr bwMode="auto">
          <a:xfrm>
            <a:off x="4572000" y="714356"/>
            <a:ext cx="3643338" cy="292895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DCIM\100SSCAM\S700585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7" y="3857629"/>
            <a:ext cx="3929090" cy="235745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ocuments\100SSCAM\S7005896.JPG"/>
          <p:cNvPicPr/>
          <p:nvPr/>
        </p:nvPicPr>
        <p:blipFill>
          <a:blip r:embed="rId6" cstate="print"/>
          <a:srcRect r="20951" b="4701"/>
          <a:stretch>
            <a:fillRect/>
          </a:stretch>
        </p:blipFill>
        <p:spPr bwMode="auto">
          <a:xfrm>
            <a:off x="5143504" y="3857629"/>
            <a:ext cx="3571900" cy="22860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00034" y="3244334"/>
            <a:ext cx="357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«Собери матрешку»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86314" y="3244334"/>
            <a:ext cx="3786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«Собери пирамидку»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61989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«Цветные прищепки»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57752" y="6143644"/>
            <a:ext cx="38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«Собери цветок из кружков </a:t>
            </a:r>
          </a:p>
          <a:p>
            <a:pPr algn="ctr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(по контуру)»</a:t>
            </a:r>
            <a:endParaRPr lang="ru-RU" b="1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DCIM\100SSCAM\S7005842.JPG"/>
          <p:cNvPicPr/>
          <p:nvPr/>
        </p:nvPicPr>
        <p:blipFill>
          <a:blip r:embed="rId3" cstate="print"/>
          <a:srcRect l="4329" t="3632" r="6521"/>
          <a:stretch>
            <a:fillRect/>
          </a:stretch>
        </p:blipFill>
        <p:spPr bwMode="auto">
          <a:xfrm>
            <a:off x="357158" y="0"/>
            <a:ext cx="4000528" cy="292893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Рая\2016\100SSCAM\S7005817.JPG"/>
          <p:cNvPicPr/>
          <p:nvPr/>
        </p:nvPicPr>
        <p:blipFill>
          <a:blip r:embed="rId4" cstate="print"/>
          <a:srcRect l="10422" r="13568"/>
          <a:stretch>
            <a:fillRect/>
          </a:stretch>
        </p:blipFill>
        <p:spPr bwMode="auto">
          <a:xfrm>
            <a:off x="5143504" y="1"/>
            <a:ext cx="3786214" cy="300037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Рая\2016\100SSCAM\S7005815.JPG"/>
          <p:cNvPicPr/>
          <p:nvPr/>
        </p:nvPicPr>
        <p:blipFill>
          <a:blip r:embed="rId5" cstate="print"/>
          <a:srcRect t="11325" r="8605"/>
          <a:stretch>
            <a:fillRect/>
          </a:stretch>
        </p:blipFill>
        <p:spPr bwMode="auto">
          <a:xfrm>
            <a:off x="500034" y="3357562"/>
            <a:ext cx="4071966" cy="292895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ocuments\DCIM\100SSCAM\S7005811.JPG"/>
          <p:cNvPicPr/>
          <p:nvPr/>
        </p:nvPicPr>
        <p:blipFill>
          <a:blip r:embed="rId6" cstate="print"/>
          <a:srcRect r="12934" b="14316"/>
          <a:stretch>
            <a:fillRect/>
          </a:stretch>
        </p:blipFill>
        <p:spPr bwMode="auto">
          <a:xfrm>
            <a:off x="5357818" y="3429000"/>
            <a:ext cx="3586169" cy="292895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00100" y="2928935"/>
            <a:ext cx="2428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«Бусы для мамы»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628" y="3000372"/>
            <a:ext cx="3786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Солнце светит ярко- ярко»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14282" y="6072206"/>
            <a:ext cx="44291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38675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Выкладывание снежинки из палочек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38675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контуру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386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6000760" y="6143644"/>
            <a:ext cx="2857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38675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«Бусы на елку»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28662" y="214290"/>
            <a:ext cx="6929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Игры-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самомассаж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пальцев  и кистей рук </a:t>
            </a:r>
            <a:endParaRPr lang="ru-RU" sz="2400" dirty="0"/>
          </a:p>
        </p:txBody>
      </p:sp>
      <p:pic>
        <p:nvPicPr>
          <p:cNvPr id="4" name="Рисунок 3" descr="C:\Users\User\Documents\100SSCAM\S7005760.JPG"/>
          <p:cNvPicPr/>
          <p:nvPr/>
        </p:nvPicPr>
        <p:blipFill>
          <a:blip r:embed="rId3" cstate="print"/>
          <a:srcRect l="17638" t="17949" r="26403" b="13675"/>
          <a:stretch>
            <a:fillRect/>
          </a:stretch>
        </p:blipFill>
        <p:spPr bwMode="auto">
          <a:xfrm>
            <a:off x="500034" y="857232"/>
            <a:ext cx="3357586" cy="242889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ocuments\100SSCAM\S70057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857232"/>
            <a:ext cx="3571900" cy="25003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ocuments\DCIM\100SSCAM\S7005773.JPG"/>
          <p:cNvPicPr/>
          <p:nvPr/>
        </p:nvPicPr>
        <p:blipFill>
          <a:blip r:embed="rId5" cstate="print"/>
          <a:srcRect b="6933"/>
          <a:stretch>
            <a:fillRect/>
          </a:stretch>
        </p:blipFill>
        <p:spPr bwMode="auto">
          <a:xfrm>
            <a:off x="428597" y="3714752"/>
            <a:ext cx="3643338" cy="285752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ocuments\DCIM\100SSCAM\S7005765.JPG"/>
          <p:cNvPicPr/>
          <p:nvPr/>
        </p:nvPicPr>
        <p:blipFill>
          <a:blip r:embed="rId6" cstate="print"/>
          <a:srcRect l="4490" r="8284" b="7479"/>
          <a:stretch>
            <a:fillRect/>
          </a:stretch>
        </p:blipFill>
        <p:spPr bwMode="auto">
          <a:xfrm>
            <a:off x="4714876" y="3857628"/>
            <a:ext cx="3786214" cy="271464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286248" y="3286124"/>
            <a:ext cx="4572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«Помоги зайчику  найти дорожку в лес".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5786" y="6286520"/>
            <a:ext cx="3071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"Найди пропажу".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035" y="3244334"/>
            <a:ext cx="3357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" Дождик лей, лей, лей..."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15008" y="6286520"/>
            <a:ext cx="2143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«Кто это?»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ocuments\100SSCAM\S7005751.JPG"/>
          <p:cNvPicPr/>
          <p:nvPr/>
        </p:nvPicPr>
        <p:blipFill>
          <a:blip r:embed="rId3" cstate="print"/>
          <a:srcRect l="21646" r="15660" b="16239"/>
          <a:stretch>
            <a:fillRect/>
          </a:stretch>
        </p:blipFill>
        <p:spPr bwMode="auto">
          <a:xfrm>
            <a:off x="285720" y="285728"/>
            <a:ext cx="3429024" cy="3000396"/>
          </a:xfrm>
          <a:prstGeom prst="ellips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Рисунок 3" descr="C:\Users\User\Documents\100SSCAM\S7005728.JPG"/>
          <p:cNvPicPr/>
          <p:nvPr/>
        </p:nvPicPr>
        <p:blipFill>
          <a:blip r:embed="rId4" cstate="print"/>
          <a:srcRect l="12988" t="9188"/>
          <a:stretch>
            <a:fillRect/>
          </a:stretch>
        </p:blipFill>
        <p:spPr bwMode="auto">
          <a:xfrm>
            <a:off x="4357687" y="357166"/>
            <a:ext cx="4000528" cy="307183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DCIM\100SSCAM\S7005844.JPG"/>
          <p:cNvPicPr/>
          <p:nvPr/>
        </p:nvPicPr>
        <p:blipFill>
          <a:blip r:embed="rId5" cstate="print"/>
          <a:srcRect l="16515" t="17094" r="13727"/>
          <a:stretch>
            <a:fillRect/>
          </a:stretch>
        </p:blipFill>
        <p:spPr bwMode="auto">
          <a:xfrm>
            <a:off x="500034" y="3571876"/>
            <a:ext cx="3571900" cy="278608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ocuments\19-11-15\S7005562.JPG"/>
          <p:cNvPicPr/>
          <p:nvPr/>
        </p:nvPicPr>
        <p:blipFill>
          <a:blip r:embed="rId6" cstate="print"/>
          <a:srcRect t="18864" r="1927" b="14835"/>
          <a:stretch>
            <a:fillRect/>
          </a:stretch>
        </p:blipFill>
        <p:spPr bwMode="auto">
          <a:xfrm>
            <a:off x="4214810" y="3786190"/>
            <a:ext cx="4120243" cy="285752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42911" y="3244334"/>
            <a:ext cx="2714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"Угощение для птиц"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86446" y="6429396"/>
            <a:ext cx="2357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«Дровишки</a:t>
            </a:r>
            <a:r>
              <a:rPr lang="ru-RU" b="1" dirty="0" smtClean="0"/>
              <a:t>»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286380" y="3357562"/>
            <a:ext cx="3000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«Катилась торба»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85853" y="6286519"/>
            <a:ext cx="23574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«Колючий ежик»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28596" y="214291"/>
            <a:ext cx="72152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b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G:\DCIM\100SSCAM\S7005958.JPG"/>
          <p:cNvPicPr/>
          <p:nvPr/>
        </p:nvPicPr>
        <p:blipFill>
          <a:blip r:embed="rId3" cstate="print"/>
          <a:srcRect b="14919"/>
          <a:stretch>
            <a:fillRect/>
          </a:stretch>
        </p:blipFill>
        <p:spPr bwMode="auto">
          <a:xfrm>
            <a:off x="2285984" y="3571876"/>
            <a:ext cx="3500462" cy="307183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C:\Users\User\Documents\фото 24-01-16\S7005627.JPG"/>
          <p:cNvPicPr/>
          <p:nvPr/>
        </p:nvPicPr>
        <p:blipFill>
          <a:blip r:embed="rId4" cstate="print"/>
          <a:srcRect l="26640" t="4762" r="4030" b="3966"/>
          <a:stretch>
            <a:fillRect/>
          </a:stretch>
        </p:blipFill>
        <p:spPr bwMode="auto">
          <a:xfrm>
            <a:off x="4786314" y="857232"/>
            <a:ext cx="3369128" cy="316601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C:\Users\User\Documents\DCIM\100SSCAM\S7005952.JPG"/>
          <p:cNvPicPr/>
          <p:nvPr/>
        </p:nvPicPr>
        <p:blipFill>
          <a:blip r:embed="rId5" cstate="print"/>
          <a:srcRect l="6557" t="5495"/>
          <a:stretch>
            <a:fillRect/>
          </a:stretch>
        </p:blipFill>
        <p:spPr bwMode="auto">
          <a:xfrm>
            <a:off x="357158" y="785794"/>
            <a:ext cx="3902529" cy="2718707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Вертикальный свиток 2"/>
          <p:cNvSpPr/>
          <p:nvPr/>
        </p:nvSpPr>
        <p:spPr>
          <a:xfrm>
            <a:off x="500034" y="857232"/>
            <a:ext cx="3643338" cy="3000396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 Ум ребенка находится</a:t>
            </a:r>
          </a:p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на кончиках его пальцев.»</a:t>
            </a:r>
          </a:p>
          <a:p>
            <a:pPr algn="r"/>
            <a:endPara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В.А.Сухомлинский</a:t>
            </a:r>
            <a:endPara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214290"/>
            <a:ext cx="6072230" cy="3571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 проекта: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Вертикальный свиток 10"/>
          <p:cNvSpPr/>
          <p:nvPr/>
        </p:nvSpPr>
        <p:spPr>
          <a:xfrm>
            <a:off x="4786314" y="857232"/>
            <a:ext cx="3571900" cy="3000396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 Рука –это инструмент всех инструментов».</a:t>
            </a:r>
          </a:p>
          <a:p>
            <a:pPr algn="ctr"/>
            <a:endPara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Аристотель.</a:t>
            </a:r>
            <a:endPara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Вертикальный свиток 11"/>
          <p:cNvSpPr/>
          <p:nvPr/>
        </p:nvSpPr>
        <p:spPr>
          <a:xfrm>
            <a:off x="2786050" y="3929066"/>
            <a:ext cx="3214710" cy="2714644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 Рука –это своего рода внешний мозг».</a:t>
            </a:r>
          </a:p>
          <a:p>
            <a:pPr algn="ctr"/>
            <a:endPara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И.Кант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ruk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297" y="0"/>
            <a:ext cx="2071703" cy="1785950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ocuments\фото 24-01-16\S7005585.JPG"/>
          <p:cNvPicPr/>
          <p:nvPr/>
        </p:nvPicPr>
        <p:blipFill>
          <a:blip r:embed="rId3" cstate="print"/>
          <a:srcRect l="25127" t="15773" r="33880" b="16302"/>
          <a:stretch>
            <a:fillRect/>
          </a:stretch>
        </p:blipFill>
        <p:spPr bwMode="auto">
          <a:xfrm>
            <a:off x="428596" y="285728"/>
            <a:ext cx="200026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ocuments\DCIM\100SSCAM\S7005806.JPG"/>
          <p:cNvPicPr/>
          <p:nvPr/>
        </p:nvPicPr>
        <p:blipFill>
          <a:blip r:embed="rId4" cstate="print"/>
          <a:srcRect t="15598" b="16878"/>
          <a:stretch>
            <a:fillRect/>
          </a:stretch>
        </p:blipFill>
        <p:spPr bwMode="auto">
          <a:xfrm>
            <a:off x="2357422" y="285728"/>
            <a:ext cx="592935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728" y="3929067"/>
            <a:ext cx="5429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Родительское собрание «Время подводить итоги»</a:t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42910" y="357166"/>
            <a:ext cx="7715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Пальчиковые игрушки из бумаги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Сорока-белобока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», «Моя семья».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ocuments\100SSCAM\S70058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642918"/>
            <a:ext cx="2819400" cy="311943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ocuments\100SSCAM\S700587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785794"/>
            <a:ext cx="3286148" cy="257176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ocuments\100SSCAM\S7005890.JPG"/>
          <p:cNvPicPr/>
          <p:nvPr/>
        </p:nvPicPr>
        <p:blipFill>
          <a:blip r:embed="rId5" cstate="print"/>
          <a:srcRect l="16355" r="6841"/>
          <a:stretch>
            <a:fillRect/>
          </a:stretch>
        </p:blipFill>
        <p:spPr bwMode="auto">
          <a:xfrm>
            <a:off x="5000628" y="3786190"/>
            <a:ext cx="3857652" cy="271464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143504" y="3286124"/>
            <a:ext cx="3643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Напальчники для игр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3429000"/>
            <a:ext cx="4071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«Иголки для ежат»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G:\DCIM\100SSCAM\S70059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857628"/>
            <a:ext cx="4072030" cy="27860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785786" y="1"/>
            <a:ext cx="6929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Атрибуты по развитию мелкой моторики рук детей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28662" y="214290"/>
            <a:ext cx="6929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Заключительный (итоговый) этап: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857232"/>
            <a:ext cx="821537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Тема разработанного проекта выбрана с учетом возрастных особенностей детей младшего возраста, объема информации, которая может быть ими воспринята, что положительно повлияло на различные виды деятельности детей;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отмечалась положительная реакция и эмоциональный отклик детей на знакомство с новыми видами пальчиковой гимнастики, дети проявляли желание и интерес играть в данные игры, с интересом и желанием выполняли упражнения на развитие мелкой моторики рук;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возросла речевая активность детей, внимание стало более сосредоточенным, улучшилась память.</a:t>
            </a:r>
          </a:p>
          <a:p>
            <a:pPr algn="ctr"/>
            <a:endParaRPr lang="ru-RU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14414" y="285728"/>
            <a:ext cx="5643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Результативность проекта: </a:t>
            </a: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42844" y="1428736"/>
          <a:ext cx="4286280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429124" y="1500174"/>
          <a:ext cx="4214842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14282" y="214290"/>
            <a:ext cx="892971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Перспектива: </a:t>
            </a:r>
          </a:p>
          <a:p>
            <a:pPr algn="ctr"/>
            <a:endParaRPr lang="ru-RU" sz="32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продолжать искать новые методические приемы, которые будут способствовать развитию мелкой моторики рук, общей  моторики, самостоятельности, которые будут формировать интерес к различным видам деятельности</a:t>
            </a:r>
            <a:r>
              <a:rPr lang="ru-RU" sz="2400" i="1" dirty="0" smtClean="0"/>
              <a:t>.</a:t>
            </a:r>
            <a:endParaRPr lang="ru-RU" sz="2400" dirty="0" smtClean="0"/>
          </a:p>
          <a:p>
            <a:pPr>
              <a:buFont typeface="Wingdings" pitchFamily="2" charset="2"/>
              <a:buChar char="v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  <p:pic>
        <p:nvPicPr>
          <p:cNvPr id="6" name="Рисунок 5" descr="C:\Users\User\Documents\100SSCAM\S7005892.JPG"/>
          <p:cNvPicPr/>
          <p:nvPr/>
        </p:nvPicPr>
        <p:blipFill>
          <a:blip r:embed="rId3" cstate="print"/>
          <a:srcRect t="10684"/>
          <a:stretch>
            <a:fillRect/>
          </a:stretch>
        </p:blipFill>
        <p:spPr bwMode="auto">
          <a:xfrm>
            <a:off x="2000232" y="3143248"/>
            <a:ext cx="4762500" cy="314327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85786" y="2000240"/>
            <a:ext cx="72152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Спасибо за внимание! </a:t>
            </a:r>
          </a:p>
        </p:txBody>
      </p:sp>
      <p:pic>
        <p:nvPicPr>
          <p:cNvPr id="6" name="Рисунок 5" descr="C:\Users\User\Documents\DCIM\100SSCAM\S7005944.JPG"/>
          <p:cNvPicPr/>
          <p:nvPr/>
        </p:nvPicPr>
        <p:blipFill>
          <a:blip r:embed="rId3" cstate="print"/>
          <a:srcRect t="14469"/>
          <a:stretch>
            <a:fillRect/>
          </a:stretch>
        </p:blipFill>
        <p:spPr bwMode="auto">
          <a:xfrm>
            <a:off x="214282" y="214290"/>
            <a:ext cx="3143272" cy="221457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DCIM\100SSCAM\S7005848.JPG"/>
          <p:cNvPicPr/>
          <p:nvPr/>
        </p:nvPicPr>
        <p:blipFill>
          <a:blip r:embed="rId4" cstate="print"/>
          <a:srcRect l="8979" r="20310"/>
          <a:stretch>
            <a:fillRect/>
          </a:stretch>
        </p:blipFill>
        <p:spPr bwMode="auto">
          <a:xfrm>
            <a:off x="5572132" y="357166"/>
            <a:ext cx="2500330" cy="221455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DCIM\100SSCAM\S7005866.JPG"/>
          <p:cNvPicPr/>
          <p:nvPr/>
        </p:nvPicPr>
        <p:blipFill>
          <a:blip r:embed="rId5" cstate="print"/>
          <a:srcRect l="9139"/>
          <a:stretch>
            <a:fillRect/>
          </a:stretch>
        </p:blipFill>
        <p:spPr bwMode="auto">
          <a:xfrm>
            <a:off x="1214414" y="3286124"/>
            <a:ext cx="2500330" cy="235745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ocuments\DCIM\100SSCAM\S700593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286124"/>
            <a:ext cx="3336471" cy="230641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500166" y="642918"/>
            <a:ext cx="642942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Проблема:</a:t>
            </a:r>
          </a:p>
          <a:p>
            <a:pPr algn="ctr"/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7224" y="1428736"/>
            <a:ext cx="72152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Низкий уровень развития речи.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низкий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уровень развития общей и мелкой моторики у детей младшего дошкольного возраста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необходимость организации целенаправленной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систематической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работы по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развитию мелкой моторики у малышей через  разнообразные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методы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приёмы.</a:t>
            </a:r>
          </a:p>
          <a:p>
            <a:pPr lvl="0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User\Documents\DCIM\100SSCAM\S7005770.JPG"/>
          <p:cNvPicPr/>
          <p:nvPr/>
        </p:nvPicPr>
        <p:blipFill>
          <a:blip r:embed="rId3" cstate="print"/>
          <a:srcRect l="60204" t="9879" b="24077"/>
          <a:stretch>
            <a:fillRect/>
          </a:stretch>
        </p:blipFill>
        <p:spPr bwMode="auto">
          <a:xfrm>
            <a:off x="3500430" y="3929066"/>
            <a:ext cx="2286016" cy="250033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357167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Паспорт проекта: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1214422"/>
            <a:ext cx="70009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Тип проекта: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познавательно – исследовательский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игровой</a:t>
            </a: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воспитанники и родители воспитанников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младшей группы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продолжительности: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олгосрочный (октябрь-май)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8596" y="0"/>
            <a:ext cx="73581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Повысить уровень развития мелкой моторики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у детей   младшего дошкольного возраста в разных видах детской деятельности.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1142984"/>
            <a:ext cx="792961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 </a:t>
            </a:r>
            <a:r>
              <a:rPr lang="ru-RU" b="1" i="1" dirty="0">
                <a:solidFill>
                  <a:srgbClr val="C00000"/>
                </a:solidFill>
              </a:rPr>
              <a:t>Обучающие: </a:t>
            </a:r>
            <a:endParaRPr lang="ru-RU" dirty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формирование произвольных координированных движений пальцев рук, глаза, гибкости рук, ритмичности развитие осязательного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восприятия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(тактильной, кожной чувствительности пальцев рук) </a:t>
            </a:r>
          </a:p>
          <a:p>
            <a:pPr>
              <a:buFont typeface="Wingdings" pitchFamily="2" charset="2"/>
              <a:buChar char="v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формирование практических умений и навыков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solidFill>
                  <a:srgbClr val="C00000"/>
                </a:solidFill>
              </a:rPr>
              <a:t>Развивающие:</a:t>
            </a:r>
            <a:endParaRPr lang="ru-RU" dirty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развитие мелкой моторики пальцев, кистей рук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развитие познавательных психических процессов: произвольное внимание, логическое мышление, зрительное и слуховое восприятие, память;</a:t>
            </a:r>
          </a:p>
          <a:p>
            <a:pPr>
              <a:buFont typeface="Wingdings" pitchFamily="2" charset="2"/>
              <a:buChar char="v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развитие речи детей.</a:t>
            </a:r>
          </a:p>
          <a:p>
            <a:r>
              <a:rPr lang="ru-RU" b="1" i="1" dirty="0">
                <a:solidFill>
                  <a:srgbClr val="C00000"/>
                </a:solidFill>
              </a:rPr>
              <a:t>Воспитательные</a:t>
            </a:r>
            <a:r>
              <a:rPr lang="ru-RU" b="1" i="1" dirty="0" smtClean="0">
                <a:solidFill>
                  <a:srgbClr val="C00000"/>
                </a:solidFill>
              </a:rPr>
              <a:t>: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воспитывать и развивать художественный вкус;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воспитывать усидчивость,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аккуратность, умение работать в коллективе и индивидуально.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71472" y="357166"/>
            <a:ext cx="764386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Принципы:</a:t>
            </a:r>
          </a:p>
          <a:p>
            <a:pPr algn="ctr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Принцип системности (от простого к сложному, от частного к общему);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принцип насыщенной предметно-игровой среды по сенсорному воспитанию малышей;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принцип взаимосвязи сенсорного, умственного и физического развития;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принцип интеграции воспитательных, образовательных и развивающих задач;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принцип обеспечения активной познавательно-сенсорной практики.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8596" y="285728"/>
            <a:ext cx="67866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Ожидаемый результат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142984"/>
            <a:ext cx="821537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к концу года у детей пальчики станут более ловкими, кисти рук – подвижными, гибкими, исчезнет скованность движений;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-повысится интерес детей к пальчиковым играм, дети начнут овладевать сложными упражнениями;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-дети овладеют двигательными умениями, навыками, совершенствуется деятельность артикуляционных органов: губ, языка, нижней челюсти и т. д.;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-станут больше говорить со взрослыми, общаться со сверстниками.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v"/>
            </a:pPr>
            <a:endParaRPr lang="ru-RU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группе;</a:t>
            </a:r>
            <a:endParaRPr lang="ru-RU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28663" y="214290"/>
            <a:ext cx="61436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работы над проектом: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1071538" y="1214422"/>
            <a:ext cx="3357586" cy="1143008"/>
          </a:xfrm>
          <a:prstGeom prst="downArrow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Подготовительный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проектирование)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1357290" y="2571744"/>
            <a:ext cx="3500462" cy="1143008"/>
          </a:xfrm>
          <a:prstGeom prst="downArrow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Практический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реализация)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43174" y="4000504"/>
            <a:ext cx="3643338" cy="8572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Заключительный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итоговый)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hecktranz.com/data_images/56a59d29c30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571472" y="0"/>
            <a:ext cx="81439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Первый этап - подготовительный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642918"/>
            <a:ext cx="8643998" cy="3366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постановка мотивации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цели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задач по организации проекта 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разработать картотеку пальчиковых игр;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разработать перспективный план для работы по развитию мелкой моторики рук детей;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изучить художественную, методическую  литературу по данной теме;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подготовить  игровой  и дидактический материал для детей;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создать необходимые условия развивающей  среды в группе по теме.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Привлечь родителей к помощи по данной проблеме.</a:t>
            </a:r>
          </a:p>
        </p:txBody>
      </p:sp>
      <p:pic>
        <p:nvPicPr>
          <p:cNvPr id="5" name="Рисунок 4" descr="IMG_308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715140" y="4429132"/>
            <a:ext cx="2214546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G:\DCIM\100SSCAM\S7005971.JPG"/>
          <p:cNvPicPr/>
          <p:nvPr/>
        </p:nvPicPr>
        <p:blipFill>
          <a:blip r:embed="rId4" cstate="print"/>
          <a:srcRect l="37216" t="3114" r="9060" b="-385"/>
          <a:stretch>
            <a:fillRect/>
          </a:stretch>
        </p:blipFill>
        <p:spPr bwMode="auto">
          <a:xfrm>
            <a:off x="5357818" y="4500570"/>
            <a:ext cx="150019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DCIM\100SSCAM\S7005967.JPG"/>
          <p:cNvPicPr/>
          <p:nvPr/>
        </p:nvPicPr>
        <p:blipFill>
          <a:blip r:embed="rId5" cstate="print"/>
          <a:srcRect l="24715" t="4212" r="24193"/>
          <a:stretch>
            <a:fillRect/>
          </a:stretch>
        </p:blipFill>
        <p:spPr bwMode="auto">
          <a:xfrm>
            <a:off x="3857620" y="4500570"/>
            <a:ext cx="142876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DCIM\100SSCAM\S7005970.JPG"/>
          <p:cNvPicPr/>
          <p:nvPr/>
        </p:nvPicPr>
        <p:blipFill>
          <a:blip r:embed="rId6" cstate="print"/>
          <a:srcRect l="38195" t="6777" r="10808" b="2108"/>
          <a:stretch>
            <a:fillRect/>
          </a:stretch>
        </p:blipFill>
        <p:spPr bwMode="auto">
          <a:xfrm>
            <a:off x="1285852" y="4357694"/>
            <a:ext cx="1201509" cy="1953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DCIM\100SSCAM\S7005969.JPG"/>
          <p:cNvPicPr/>
          <p:nvPr/>
        </p:nvPicPr>
        <p:blipFill>
          <a:blip r:embed="rId7" cstate="print"/>
          <a:srcRect l="24304" r="14384"/>
          <a:stretch>
            <a:fillRect/>
          </a:stretch>
        </p:blipFill>
        <p:spPr bwMode="auto">
          <a:xfrm>
            <a:off x="0" y="4429132"/>
            <a:ext cx="1311728" cy="176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71736" y="4429132"/>
            <a:ext cx="1285884" cy="192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</TotalTime>
  <Words>772</Words>
  <Application>Microsoft Office PowerPoint</Application>
  <PresentationFormat>Экран (4:3)</PresentationFormat>
  <Paragraphs>149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мМуниципальнон ддрит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мМуниципальнон ддрит</dc:title>
  <dc:creator>User</dc:creator>
  <cp:lastModifiedBy>User</cp:lastModifiedBy>
  <cp:revision>130</cp:revision>
  <dcterms:created xsi:type="dcterms:W3CDTF">2016-05-23T16:28:11Z</dcterms:created>
  <dcterms:modified xsi:type="dcterms:W3CDTF">2016-06-01T07:52:52Z</dcterms:modified>
</cp:coreProperties>
</file>